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5" r:id="rId2"/>
    <p:sldId id="303" r:id="rId3"/>
    <p:sldId id="304" r:id="rId4"/>
    <p:sldId id="305" r:id="rId5"/>
    <p:sldId id="306" r:id="rId6"/>
    <p:sldId id="307" r:id="rId7"/>
    <p:sldId id="308" r:id="rId8"/>
    <p:sldId id="320" r:id="rId9"/>
    <p:sldId id="329" r:id="rId10"/>
    <p:sldId id="286" r:id="rId11"/>
    <p:sldId id="287" r:id="rId12"/>
    <p:sldId id="295" r:id="rId13"/>
    <p:sldId id="360" r:id="rId14"/>
    <p:sldId id="288" r:id="rId15"/>
    <p:sldId id="296" r:id="rId16"/>
    <p:sldId id="289" r:id="rId17"/>
    <p:sldId id="297" r:id="rId18"/>
    <p:sldId id="290" r:id="rId19"/>
    <p:sldId id="298" r:id="rId20"/>
    <p:sldId id="291" r:id="rId21"/>
    <p:sldId id="299" r:id="rId22"/>
    <p:sldId id="292" r:id="rId23"/>
    <p:sldId id="300" r:id="rId24"/>
    <p:sldId id="293" r:id="rId25"/>
    <p:sldId id="301" r:id="rId26"/>
    <p:sldId id="294" r:id="rId27"/>
    <p:sldId id="302" r:id="rId28"/>
    <p:sldId id="257" r:id="rId29"/>
    <p:sldId id="333" r:id="rId30"/>
    <p:sldId id="334" r:id="rId31"/>
    <p:sldId id="338" r:id="rId32"/>
    <p:sldId id="339" r:id="rId33"/>
    <p:sldId id="340" r:id="rId34"/>
    <p:sldId id="341" r:id="rId35"/>
    <p:sldId id="342" r:id="rId36"/>
    <p:sldId id="343" r:id="rId37"/>
    <p:sldId id="345" r:id="rId38"/>
    <p:sldId id="346" r:id="rId39"/>
    <p:sldId id="347" r:id="rId40"/>
    <p:sldId id="348" r:id="rId41"/>
    <p:sldId id="349" r:id="rId42"/>
    <p:sldId id="350" r:id="rId43"/>
    <p:sldId id="351" r:id="rId44"/>
    <p:sldId id="259" r:id="rId45"/>
    <p:sldId id="335" r:id="rId46"/>
    <p:sldId id="261" r:id="rId47"/>
    <p:sldId id="337" r:id="rId48"/>
    <p:sldId id="352" r:id="rId49"/>
    <p:sldId id="353" r:id="rId50"/>
    <p:sldId id="354" r:id="rId51"/>
    <p:sldId id="355" r:id="rId52"/>
    <p:sldId id="356" r:id="rId53"/>
    <p:sldId id="357" r:id="rId54"/>
    <p:sldId id="358" r:id="rId55"/>
    <p:sldId id="359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BD6A"/>
    <a:srgbClr val="AF8C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2" autoAdjust="0"/>
    <p:restoredTop sz="94660"/>
  </p:normalViewPr>
  <p:slideViewPr>
    <p:cSldViewPr snapToGrid="0">
      <p:cViewPr>
        <p:scale>
          <a:sx n="75" d="100"/>
          <a:sy n="75" d="100"/>
        </p:scale>
        <p:origin x="1950" y="9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FCE945-BC32-44EB-AC74-B93D725193CB}" type="datetimeFigureOut">
              <a:rPr lang="es-MX" smtClean="0"/>
              <a:t>07/07/2022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EB453-A582-45D9-890F-B8DBD848960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26678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FCE945-BC32-44EB-AC74-B93D725193CB}" type="datetimeFigureOut">
              <a:rPr lang="es-MX" smtClean="0"/>
              <a:t>07/07/2022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EB453-A582-45D9-890F-B8DBD848960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92611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FCE945-BC32-44EB-AC74-B93D725193CB}" type="datetimeFigureOut">
              <a:rPr lang="es-MX" smtClean="0"/>
              <a:t>07/07/2022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EB453-A582-45D9-890F-B8DBD848960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55195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9784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FCE945-BC32-44EB-AC74-B93D725193CB}" type="datetimeFigureOut">
              <a:rPr lang="es-MX" smtClean="0"/>
              <a:t>07/07/2022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EB453-A582-45D9-890F-B8DBD848960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18196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FCE945-BC32-44EB-AC74-B93D725193CB}" type="datetimeFigureOut">
              <a:rPr lang="es-MX" smtClean="0"/>
              <a:t>07/07/2022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EB453-A582-45D9-890F-B8DBD848960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7638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FCE945-BC32-44EB-AC74-B93D725193CB}" type="datetimeFigureOut">
              <a:rPr lang="es-MX" smtClean="0"/>
              <a:t>07/07/2022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EB453-A582-45D9-890F-B8DBD848960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36555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FCE945-BC32-44EB-AC74-B93D725193CB}" type="datetimeFigureOut">
              <a:rPr lang="es-MX" smtClean="0"/>
              <a:t>07/07/2022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EB453-A582-45D9-890F-B8DBD848960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9698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FCE945-BC32-44EB-AC74-B93D725193CB}" type="datetimeFigureOut">
              <a:rPr lang="es-MX" smtClean="0"/>
              <a:t>07/07/2022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EB453-A582-45D9-890F-B8DBD848960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26134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FCE945-BC32-44EB-AC74-B93D725193CB}" type="datetimeFigureOut">
              <a:rPr lang="es-MX" smtClean="0"/>
              <a:t>07/07/2022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EB453-A582-45D9-890F-B8DBD848960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12246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FCE945-BC32-44EB-AC74-B93D725193CB}" type="datetimeFigureOut">
              <a:rPr lang="es-MX" smtClean="0"/>
              <a:t>07/07/2022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EB453-A582-45D9-890F-B8DBD848960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52854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entágono 12"/>
          <p:cNvSpPr/>
          <p:nvPr userDrawn="1"/>
        </p:nvSpPr>
        <p:spPr>
          <a:xfrm rot="10800000">
            <a:off x="2409824" y="-2"/>
            <a:ext cx="9782174" cy="190501"/>
          </a:xfrm>
          <a:prstGeom prst="homePlate">
            <a:avLst/>
          </a:prstGeom>
          <a:gradFill flip="none" rotWithShape="1">
            <a:gsLst>
              <a:gs pos="0">
                <a:srgbClr val="D4BD6A">
                  <a:tint val="66000"/>
                  <a:satMod val="160000"/>
                </a:srgbClr>
              </a:gs>
              <a:gs pos="50000">
                <a:srgbClr val="D4BD6A">
                  <a:tint val="44500"/>
                  <a:satMod val="160000"/>
                </a:srgbClr>
              </a:gs>
              <a:gs pos="100000">
                <a:srgbClr val="D4BD6A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 descr="C:\Users\lenovo\Desktop\NUEVOS LOGOS INAP\INAP_LOGO-2020.jpg"/>
          <p:cNvPicPr/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20560"/>
            <a:ext cx="1422400" cy="71604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Pentágono 11"/>
          <p:cNvSpPr/>
          <p:nvPr userDrawn="1"/>
        </p:nvSpPr>
        <p:spPr>
          <a:xfrm>
            <a:off x="0" y="6423968"/>
            <a:ext cx="9115425" cy="434032"/>
          </a:xfrm>
          <a:prstGeom prst="homePlate">
            <a:avLst/>
          </a:prstGeom>
          <a:gradFill flip="none" rotWithShape="1">
            <a:gsLst>
              <a:gs pos="0">
                <a:srgbClr val="D4BD6A">
                  <a:tint val="66000"/>
                  <a:satMod val="160000"/>
                </a:srgbClr>
              </a:gs>
              <a:gs pos="50000">
                <a:srgbClr val="D4BD6A">
                  <a:tint val="44500"/>
                  <a:satMod val="160000"/>
                </a:srgbClr>
              </a:gs>
              <a:gs pos="100000">
                <a:srgbClr val="D4BD6A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Pentágono 10"/>
          <p:cNvSpPr/>
          <p:nvPr userDrawn="1"/>
        </p:nvSpPr>
        <p:spPr>
          <a:xfrm>
            <a:off x="0" y="6631459"/>
            <a:ext cx="11846012" cy="226541"/>
          </a:xfrm>
          <a:prstGeom prst="homePlate">
            <a:avLst/>
          </a:prstGeom>
          <a:gradFill flip="none" rotWithShape="1">
            <a:gsLst>
              <a:gs pos="0">
                <a:srgbClr val="D4BD6A">
                  <a:tint val="66000"/>
                  <a:satMod val="160000"/>
                </a:srgbClr>
              </a:gs>
              <a:gs pos="50000">
                <a:srgbClr val="D4BD6A">
                  <a:tint val="44500"/>
                  <a:satMod val="160000"/>
                </a:srgbClr>
              </a:gs>
              <a:gs pos="100000">
                <a:srgbClr val="D4BD6A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35065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680951" y="4145630"/>
            <a:ext cx="10059093" cy="1265279"/>
          </a:xfrm>
          <a:prstGeom prst="rect">
            <a:avLst/>
          </a:prstGeom>
        </p:spPr>
        <p:txBody>
          <a:bodyPr/>
          <a:lstStyle/>
          <a:p>
            <a:r>
              <a:rPr lang="es-MX" b="1" dirty="0" smtClean="0">
                <a:latin typeface="Arial" panose="020B0604020202020204" pitchFamily="34" charset="0"/>
                <a:cs typeface="Arial" panose="020B0604020202020204" pitchFamily="34" charset="0"/>
              </a:rPr>
              <a:t>			INAP </a:t>
            </a:r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- SFyTGENL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4294967295"/>
          </p:nvPr>
        </p:nvSpPr>
        <p:spPr>
          <a:xfrm>
            <a:off x="3105322" y="4890352"/>
            <a:ext cx="5400675" cy="1147155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s-MX" b="1" dirty="0" smtClean="0"/>
              <a:t>Propuesta de diseño para plataforma de Participaciones</a:t>
            </a:r>
            <a:endParaRPr lang="es-MX" b="1" dirty="0"/>
          </a:p>
        </p:txBody>
      </p:sp>
      <p:pic>
        <p:nvPicPr>
          <p:cNvPr id="6" name="Imagen 5" descr="C:\Users\lenovo\Desktop\escudo rojo tesoreria 980x390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034" y="1069688"/>
            <a:ext cx="6527165" cy="29505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4228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755072" y="94701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Módulo Administración de Catálogos </a:t>
            </a:r>
            <a:endParaRPr lang="es-MX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ítulo 1"/>
          <p:cNvSpPr>
            <a:spLocks noGrp="1"/>
          </p:cNvSpPr>
          <p:nvPr>
            <p:ph idx="4294967295"/>
          </p:nvPr>
        </p:nvSpPr>
        <p:spPr>
          <a:xfrm>
            <a:off x="863138" y="2156077"/>
            <a:ext cx="11032067" cy="4250266"/>
          </a:xfrm>
          <a:prstGeom prst="rect">
            <a:avLst/>
          </a:prstGeom>
        </p:spPr>
        <p:txBody>
          <a:bodyPr numCol="3">
            <a:noAutofit/>
          </a:bodyPr>
          <a:lstStyle/>
          <a:p>
            <a:r>
              <a:rPr lang="es-MX" dirty="0" smtClean="0"/>
              <a:t>Avisos</a:t>
            </a:r>
          </a:p>
          <a:p>
            <a:r>
              <a:rPr lang="es-MX" dirty="0"/>
              <a:t>E</a:t>
            </a:r>
            <a:r>
              <a:rPr lang="es-MX" dirty="0" smtClean="0"/>
              <a:t>ventos</a:t>
            </a:r>
          </a:p>
          <a:p>
            <a:r>
              <a:rPr lang="es-MX" dirty="0"/>
              <a:t>P</a:t>
            </a:r>
            <a:r>
              <a:rPr lang="es-MX" dirty="0" smtClean="0"/>
              <a:t>eriodos</a:t>
            </a:r>
          </a:p>
          <a:p>
            <a:r>
              <a:rPr lang="es-MX" dirty="0" smtClean="0"/>
              <a:t>Cálculo</a:t>
            </a:r>
          </a:p>
          <a:p>
            <a:r>
              <a:rPr lang="es-MX" dirty="0"/>
              <a:t>M</a:t>
            </a:r>
            <a:r>
              <a:rPr lang="es-MX" dirty="0" smtClean="0"/>
              <a:t>enús</a:t>
            </a:r>
          </a:p>
          <a:p>
            <a:r>
              <a:rPr lang="es-MX" dirty="0"/>
              <a:t>F</a:t>
            </a:r>
            <a:r>
              <a:rPr lang="es-MX" dirty="0" smtClean="0"/>
              <a:t>ondos</a:t>
            </a:r>
          </a:p>
          <a:p>
            <a:r>
              <a:rPr lang="es-MX" dirty="0" smtClean="0"/>
              <a:t>Roles</a:t>
            </a:r>
          </a:p>
          <a:p>
            <a:r>
              <a:rPr lang="es-MX" dirty="0"/>
              <a:t>M</a:t>
            </a:r>
            <a:r>
              <a:rPr lang="es-MX" dirty="0" smtClean="0"/>
              <a:t>is cuentas</a:t>
            </a:r>
          </a:p>
          <a:p>
            <a:r>
              <a:rPr lang="es-MX" dirty="0" smtClean="0"/>
              <a:t>Bancos</a:t>
            </a:r>
          </a:p>
          <a:p>
            <a:r>
              <a:rPr lang="es-MX" dirty="0" smtClean="0"/>
              <a:t>UMA</a:t>
            </a:r>
          </a:p>
          <a:p>
            <a:r>
              <a:rPr lang="es-MX" dirty="0" smtClean="0"/>
              <a:t>Municipios</a:t>
            </a:r>
          </a:p>
          <a:p>
            <a:r>
              <a:rPr lang="es-MX" dirty="0" smtClean="0"/>
              <a:t>Facturación</a:t>
            </a:r>
          </a:p>
          <a:p>
            <a:r>
              <a:rPr lang="es-MX" dirty="0" smtClean="0"/>
              <a:t>ISAN</a:t>
            </a:r>
          </a:p>
          <a:p>
            <a:r>
              <a:rPr lang="es-MX" dirty="0" smtClean="0"/>
              <a:t>Inflación y Crecimiento</a:t>
            </a:r>
          </a:p>
          <a:p>
            <a:r>
              <a:rPr lang="es-MX" dirty="0" smtClean="0"/>
              <a:t>Tasa Interés BAXICO</a:t>
            </a:r>
          </a:p>
        </p:txBody>
      </p:sp>
      <p:pic>
        <p:nvPicPr>
          <p:cNvPr id="4" name="Imagen 3" descr="C:\Users\lenovo\Desktop\escudo rojo tesoreria 980x390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13" y="0"/>
            <a:ext cx="2204949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4390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2954" t="-6057" r="-23" b="53964"/>
          <a:stretch/>
        </p:blipFill>
        <p:spPr>
          <a:xfrm>
            <a:off x="256307" y="1819005"/>
            <a:ext cx="11639205" cy="3919230"/>
          </a:xfrm>
          <a:prstGeom prst="rect">
            <a:avLst/>
          </a:prstGeom>
        </p:spPr>
      </p:pic>
      <p:sp>
        <p:nvSpPr>
          <p:cNvPr id="3" name="Título 1"/>
          <p:cNvSpPr>
            <a:spLocks noGrp="1"/>
          </p:cNvSpPr>
          <p:nvPr>
            <p:ph type="title" idx="4294967295"/>
          </p:nvPr>
        </p:nvSpPr>
        <p:spPr>
          <a:xfrm>
            <a:off x="921327" y="8382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Avisos</a:t>
            </a:r>
            <a:endParaRPr lang="es-MX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 descr="C:\Users\lenovo\Desktop\escudo rojo tesoreria 980x39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13" y="0"/>
            <a:ext cx="2204949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6816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25" y="1113909"/>
            <a:ext cx="11191385" cy="5585524"/>
          </a:xfrm>
          <a:prstGeom prst="rect">
            <a:avLst/>
          </a:prstGeom>
        </p:spPr>
      </p:pic>
      <p:pic>
        <p:nvPicPr>
          <p:cNvPr id="6" name="Imagen 5" descr="C:\Users\lenovo\Desktop\escudo rojo tesoreria 980x39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13" y="0"/>
            <a:ext cx="2204949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1343541" y="68510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Nuevo Registro</a:t>
            </a: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921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6"/>
          <a:stretch/>
        </p:blipFill>
        <p:spPr>
          <a:xfrm>
            <a:off x="1066800" y="920609"/>
            <a:ext cx="10006693" cy="5826427"/>
          </a:xfrm>
          <a:prstGeom prst="rect">
            <a:avLst/>
          </a:prstGeom>
        </p:spPr>
      </p:pic>
      <p:sp>
        <p:nvSpPr>
          <p:cNvPr id="3" name="Título 1"/>
          <p:cNvSpPr txBox="1">
            <a:spLocks/>
          </p:cNvSpPr>
          <p:nvPr/>
        </p:nvSpPr>
        <p:spPr>
          <a:xfrm>
            <a:off x="2301484" y="49460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Actualizar Fecha  </a:t>
            </a: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134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3841" b="50303"/>
          <a:stretch/>
        </p:blipFill>
        <p:spPr>
          <a:xfrm>
            <a:off x="302724" y="1605207"/>
            <a:ext cx="11424244" cy="3706626"/>
          </a:xfrm>
          <a:prstGeom prst="rect">
            <a:avLst/>
          </a:prstGeom>
        </p:spPr>
      </p:pic>
      <p:sp>
        <p:nvSpPr>
          <p:cNvPr id="3" name="Título 1"/>
          <p:cNvSpPr>
            <a:spLocks noGrp="1"/>
          </p:cNvSpPr>
          <p:nvPr>
            <p:ph type="title" idx="4294967295"/>
          </p:nvPr>
        </p:nvSpPr>
        <p:spPr>
          <a:xfrm>
            <a:off x="1029393" y="76700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MX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Eventos</a:t>
            </a: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 descr="C:\Users\lenovo\Desktop\escudo rojo tesoreria 980x39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13" y="0"/>
            <a:ext cx="2204949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0423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36" y="838200"/>
            <a:ext cx="11055927" cy="5782676"/>
          </a:xfrm>
          <a:prstGeom prst="rect">
            <a:avLst/>
          </a:prstGeom>
        </p:spPr>
      </p:pic>
      <p:pic>
        <p:nvPicPr>
          <p:cNvPr id="5" name="Imagen 4" descr="C:\Users\lenovo\Desktop\escudo rojo tesoreria 980x39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13" y="0"/>
            <a:ext cx="2204949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2182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 idx="4294967295"/>
          </p:nvPr>
        </p:nvSpPr>
        <p:spPr>
          <a:xfrm>
            <a:off x="838200" y="765174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MX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Periodos</a:t>
            </a: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71" y="1313656"/>
            <a:ext cx="11975058" cy="5239544"/>
          </a:xfrm>
          <a:prstGeom prst="rect">
            <a:avLst/>
          </a:prstGeom>
        </p:spPr>
      </p:pic>
      <p:pic>
        <p:nvPicPr>
          <p:cNvPr id="4" name="Imagen 3" descr="C:\Users\lenovo\Desktop\escudo rojo tesoreria 980x39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13" y="0"/>
            <a:ext cx="2204949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7014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2087909" y="500062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Nuevo Registro Administración de Periodos</a:t>
            </a: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1075"/>
            <a:ext cx="12186939" cy="5305425"/>
          </a:xfrm>
          <a:prstGeom prst="rect">
            <a:avLst/>
          </a:prstGeom>
        </p:spPr>
      </p:pic>
      <p:pic>
        <p:nvPicPr>
          <p:cNvPr id="5" name="Imagen 4" descr="C:\Users\lenovo\Desktop\escudo rojo tesoreria 980x39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13" y="0"/>
            <a:ext cx="2204949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2196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 idx="4294967295"/>
          </p:nvPr>
        </p:nvSpPr>
        <p:spPr>
          <a:xfrm>
            <a:off x="1047750" y="9525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MX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Cálculos</a:t>
            </a: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4944"/>
            <a:ext cx="12192000" cy="3690073"/>
          </a:xfrm>
          <a:prstGeom prst="rect">
            <a:avLst/>
          </a:prstGeom>
        </p:spPr>
      </p:pic>
      <p:pic>
        <p:nvPicPr>
          <p:cNvPr id="4" name="Imagen 3" descr="C:\Users\lenovo\Desktop\escudo rojo tesoreria 980x39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13" y="0"/>
            <a:ext cx="2204949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1785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1860837" y="412748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Nuevo Registro Administración de Cálculos</a:t>
            </a: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0" y="906511"/>
            <a:ext cx="11969066" cy="5751463"/>
          </a:xfrm>
          <a:prstGeom prst="rect">
            <a:avLst/>
          </a:prstGeom>
        </p:spPr>
      </p:pic>
      <p:pic>
        <p:nvPicPr>
          <p:cNvPr id="5" name="Imagen 4" descr="C:\Users\lenovo\Desktop\escudo rojo tesoreria 980x39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13" y="0"/>
            <a:ext cx="2204949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1688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1781174" y="838200"/>
            <a:ext cx="9572625" cy="852488"/>
          </a:xfrm>
          <a:prstGeom prst="rect">
            <a:avLst/>
          </a:prstGeom>
        </p:spPr>
        <p:txBody>
          <a:bodyPr/>
          <a:lstStyle/>
          <a:p>
            <a:r>
              <a:rPr lang="es-MX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Inicio Sesión</a:t>
            </a: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433439" y="1610230"/>
            <a:ext cx="4639322" cy="4134427"/>
          </a:xfrm>
          <a:prstGeom prst="rect">
            <a:avLst/>
          </a:prstGeom>
        </p:spPr>
      </p:pic>
      <p:pic>
        <p:nvPicPr>
          <p:cNvPr id="5" name="Imagen 4" descr="C:\Users\lenovo\Desktop\escudo rojo tesoreria 980x39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13" y="0"/>
            <a:ext cx="2204949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5799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3636" b="10135"/>
          <a:stretch/>
        </p:blipFill>
        <p:spPr>
          <a:xfrm>
            <a:off x="1106256" y="969320"/>
            <a:ext cx="9847494" cy="5763755"/>
          </a:xfrm>
          <a:prstGeom prst="rect">
            <a:avLst/>
          </a:prstGeom>
        </p:spPr>
      </p:pic>
      <p:sp>
        <p:nvSpPr>
          <p:cNvPr id="3" name="Título 1"/>
          <p:cNvSpPr>
            <a:spLocks noGrp="1"/>
          </p:cNvSpPr>
          <p:nvPr>
            <p:ph type="title" idx="4294967295"/>
          </p:nvPr>
        </p:nvSpPr>
        <p:spPr>
          <a:xfrm>
            <a:off x="1495425" y="49847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MX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Menús</a:t>
            </a: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 descr="C:\Users\lenovo\Desktop\escudo rojo tesoreria 980x39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13" y="0"/>
            <a:ext cx="2204949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9986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38" y="838200"/>
            <a:ext cx="10382249" cy="5922802"/>
          </a:xfrm>
          <a:prstGeom prst="rect">
            <a:avLst/>
          </a:prstGeom>
        </p:spPr>
      </p:pic>
      <p:pic>
        <p:nvPicPr>
          <p:cNvPr id="5" name="Imagen 4" descr="C:\Users\lenovo\Desktop\escudo rojo tesoreria 980x39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13" y="0"/>
            <a:ext cx="2204949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7788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3624" b="11879"/>
          <a:stretch/>
        </p:blipFill>
        <p:spPr>
          <a:xfrm>
            <a:off x="1163464" y="1182943"/>
            <a:ext cx="9806831" cy="5622571"/>
          </a:xfrm>
          <a:prstGeom prst="rect">
            <a:avLst/>
          </a:prstGeom>
        </p:spPr>
      </p:pic>
      <p:sp>
        <p:nvSpPr>
          <p:cNvPr id="3" name="Título 1"/>
          <p:cNvSpPr>
            <a:spLocks noGrp="1"/>
          </p:cNvSpPr>
          <p:nvPr>
            <p:ph type="title" idx="4294967295"/>
          </p:nvPr>
        </p:nvSpPr>
        <p:spPr>
          <a:xfrm>
            <a:off x="1047750" y="6604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MX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Fondos</a:t>
            </a: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 descr="C:\Users\lenovo\Desktop\escudo rojo tesoreria 980x39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13" y="0"/>
            <a:ext cx="2204949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38256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4" y="940287"/>
            <a:ext cx="10668001" cy="5822462"/>
          </a:xfrm>
          <a:prstGeom prst="rect">
            <a:avLst/>
          </a:prstGeom>
        </p:spPr>
      </p:pic>
      <p:pic>
        <p:nvPicPr>
          <p:cNvPr id="5" name="Imagen 4" descr="C:\Users\lenovo\Desktop\escudo rojo tesoreria 980x39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13" y="0"/>
            <a:ext cx="2204949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1693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1028700" y="758912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MX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Roles</a:t>
            </a: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3773" b="24243"/>
          <a:stretch/>
        </p:blipFill>
        <p:spPr>
          <a:xfrm>
            <a:off x="851361" y="1381126"/>
            <a:ext cx="10595922" cy="5236520"/>
          </a:xfrm>
          <a:prstGeom prst="rect">
            <a:avLst/>
          </a:prstGeom>
        </p:spPr>
      </p:pic>
      <p:pic>
        <p:nvPicPr>
          <p:cNvPr id="5" name="Imagen 4" descr="C:\Users\lenovo\Desktop\escudo rojo tesoreria 980x39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13" y="0"/>
            <a:ext cx="2204949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22794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3" y="942700"/>
            <a:ext cx="12022654" cy="5739088"/>
          </a:xfrm>
          <a:prstGeom prst="rect">
            <a:avLst/>
          </a:prstGeom>
        </p:spPr>
      </p:pic>
      <p:pic>
        <p:nvPicPr>
          <p:cNvPr id="5" name="Imagen 4" descr="C:\Users\lenovo\Desktop\escudo rojo tesoreria 980x39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13" y="0"/>
            <a:ext cx="2204949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2219325" y="39556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Nuevo Registro Administración de Roles</a:t>
            </a: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837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3500" b="55454"/>
          <a:stretch/>
        </p:blipFill>
        <p:spPr>
          <a:xfrm>
            <a:off x="444675" y="1521201"/>
            <a:ext cx="11296945" cy="3260349"/>
          </a:xfrm>
          <a:prstGeom prst="rect">
            <a:avLst/>
          </a:prstGeom>
        </p:spPr>
      </p:pic>
      <p:sp>
        <p:nvSpPr>
          <p:cNvPr id="3" name="Título 1"/>
          <p:cNvSpPr>
            <a:spLocks noGrp="1"/>
          </p:cNvSpPr>
          <p:nvPr>
            <p:ph type="title" idx="4294967295"/>
          </p:nvPr>
        </p:nvSpPr>
        <p:spPr>
          <a:xfrm>
            <a:off x="1009650" y="7080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MX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Mis cuentas</a:t>
            </a: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 descr="C:\Users\lenovo\Desktop\escudo rojo tesoreria 980x39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13" y="0"/>
            <a:ext cx="2204949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037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946915"/>
            <a:ext cx="10668001" cy="5828308"/>
          </a:xfrm>
          <a:prstGeom prst="rect">
            <a:avLst/>
          </a:prstGeom>
        </p:spPr>
      </p:pic>
      <p:pic>
        <p:nvPicPr>
          <p:cNvPr id="5" name="Imagen 4" descr="C:\Users\lenovo\Desktop\escudo rojo tesoreria 980x39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13" y="0"/>
            <a:ext cx="2204949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1924050" y="41910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Nuevo Registro Administración de Cuentas</a:t>
            </a: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527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647824" y="1076324"/>
            <a:ext cx="524721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3600" b="1" dirty="0" smtClean="0"/>
          </a:p>
          <a:p>
            <a:r>
              <a:rPr lang="es-ES" sz="28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s-E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ancos. </a:t>
            </a:r>
          </a:p>
          <a:p>
            <a:r>
              <a:rPr lang="es-E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Uma. </a:t>
            </a:r>
          </a:p>
          <a:p>
            <a:r>
              <a:rPr lang="es-E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Municipios. </a:t>
            </a:r>
          </a:p>
          <a:p>
            <a:r>
              <a:rPr lang="es-E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Facturación. </a:t>
            </a:r>
          </a:p>
          <a:p>
            <a:r>
              <a:rPr lang="es-E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ISAN. </a:t>
            </a:r>
          </a:p>
          <a:p>
            <a:r>
              <a:rPr lang="es-E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Concepto.</a:t>
            </a:r>
          </a:p>
          <a:p>
            <a:r>
              <a:rPr lang="es-E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Inflación Crecimiento.</a:t>
            </a:r>
          </a:p>
          <a:p>
            <a:r>
              <a:rPr lang="es-E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Tasa BANXICO.</a:t>
            </a:r>
          </a:p>
          <a:p>
            <a:r>
              <a:rPr lang="es-E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Municipios Fideicomiso.</a:t>
            </a:r>
          </a:p>
          <a:p>
            <a:endParaRPr lang="es-MX" dirty="0"/>
          </a:p>
        </p:txBody>
      </p:sp>
      <p:pic>
        <p:nvPicPr>
          <p:cNvPr id="3" name="Imagen 2" descr="C:\Users\lenovo\Desktop\escudo rojo tesoreria 980x390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13" y="0"/>
            <a:ext cx="2204949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12366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3225" b="47221"/>
          <a:stretch/>
        </p:blipFill>
        <p:spPr>
          <a:xfrm>
            <a:off x="238125" y="1204586"/>
            <a:ext cx="11591600" cy="545339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385181" y="759783"/>
            <a:ext cx="14847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Bancos</a:t>
            </a:r>
            <a:endParaRPr lang="es-MX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C:\Users\lenovo\Desktop\escudo rojo tesoreria 980x39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13" y="0"/>
            <a:ext cx="2204949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5792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1237211" y="8382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MX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Dashboard Principal</a:t>
            </a: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992405" y="1385353"/>
            <a:ext cx="7841430" cy="4351338"/>
          </a:xfrm>
          <a:prstGeom prst="rect">
            <a:avLst/>
          </a:prstGeom>
        </p:spPr>
      </p:pic>
      <p:pic>
        <p:nvPicPr>
          <p:cNvPr id="5" name="Imagen 4" descr="C:\Users\lenovo\Desktop\escudo rojo tesoreria 980x39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13" y="0"/>
            <a:ext cx="2204949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08105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3623" t="1" b="48412"/>
          <a:stretch/>
        </p:blipFill>
        <p:spPr>
          <a:xfrm>
            <a:off x="331979" y="1072092"/>
            <a:ext cx="11455362" cy="5537199"/>
          </a:xfrm>
          <a:prstGeom prst="rect">
            <a:avLst/>
          </a:prstGeom>
        </p:spPr>
      </p:pic>
      <p:pic>
        <p:nvPicPr>
          <p:cNvPr id="3" name="Imagen 2" descr="C:\Users\lenovo\Desktop\escudo rojo tesoreria 980x39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13" y="0"/>
            <a:ext cx="2204949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1924050" y="41910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Nuevo Registro Administración de Bancos</a:t>
            </a: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7216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1373841"/>
            <a:ext cx="11667067" cy="5197278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617630" y="650875"/>
            <a:ext cx="37192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Administración UMA</a:t>
            </a:r>
            <a:endParaRPr lang="es-MX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C:\Users\lenovo\Desktop\escudo rojo tesoreria 980x39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13" y="0"/>
            <a:ext cx="2204949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76333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33" y="592667"/>
            <a:ext cx="11480800" cy="6012503"/>
          </a:xfrm>
          <a:prstGeom prst="rect">
            <a:avLst/>
          </a:prstGeom>
        </p:spPr>
      </p:pic>
      <p:pic>
        <p:nvPicPr>
          <p:cNvPr id="4" name="Imagen 3" descr="C:\Users\lenovo\Desktop\escudo rojo tesoreria 980x39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13" y="0"/>
            <a:ext cx="2204949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53781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1145027"/>
            <a:ext cx="9973733" cy="552607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365250" y="675536"/>
            <a:ext cx="20617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Municipios</a:t>
            </a:r>
            <a:endParaRPr lang="es-MX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 descr="C:\Users\lenovo\Desktop\escudo rojo tesoreria 980x39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13" y="0"/>
            <a:ext cx="2204949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53418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918685"/>
            <a:ext cx="10001250" cy="5807955"/>
          </a:xfrm>
          <a:prstGeom prst="rect">
            <a:avLst/>
          </a:prstGeom>
        </p:spPr>
      </p:pic>
      <p:pic>
        <p:nvPicPr>
          <p:cNvPr id="3" name="Imagen 2" descr="C:\Users\lenovo\Desktop\escudo rojo tesoreria 980x39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13" y="0"/>
            <a:ext cx="2204949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3898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66" y="1306554"/>
            <a:ext cx="10126133" cy="5551446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203325" y="576590"/>
            <a:ext cx="22236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Facturación</a:t>
            </a:r>
            <a:endParaRPr lang="es-MX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 descr="C:\Users\lenovo\Desktop\escudo rojo tesoreria 980x39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13" y="0"/>
            <a:ext cx="2204949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1437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857250"/>
            <a:ext cx="10753725" cy="5919782"/>
          </a:xfrm>
          <a:prstGeom prst="rect">
            <a:avLst/>
          </a:prstGeom>
        </p:spPr>
      </p:pic>
      <p:pic>
        <p:nvPicPr>
          <p:cNvPr id="3" name="Imagen 2" descr="C:\Users\lenovo\Desktop\escudo rojo tesoreria 980x39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13" y="0"/>
            <a:ext cx="2204949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65163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3673" b="55311"/>
          <a:stretch/>
        </p:blipFill>
        <p:spPr>
          <a:xfrm>
            <a:off x="162256" y="1253067"/>
            <a:ext cx="11826543" cy="499302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838200" y="754516"/>
            <a:ext cx="107696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Municipios ISAN</a:t>
            </a: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C:\Users\lenovo\Desktop\escudo rojo tesoreria 980x39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13" y="0"/>
            <a:ext cx="2204949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25826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3411" b="14197"/>
          <a:stretch/>
        </p:blipFill>
        <p:spPr>
          <a:xfrm>
            <a:off x="752475" y="866850"/>
            <a:ext cx="10829925" cy="5885737"/>
          </a:xfrm>
          <a:prstGeom prst="rect">
            <a:avLst/>
          </a:prstGeom>
        </p:spPr>
      </p:pic>
      <p:pic>
        <p:nvPicPr>
          <p:cNvPr id="5" name="Imagen 4" descr="C:\Users\lenovo\Desktop\escudo rojo tesoreria 980x39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13" y="0"/>
            <a:ext cx="2204949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50993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7" b="37234"/>
          <a:stretch/>
        </p:blipFill>
        <p:spPr>
          <a:xfrm>
            <a:off x="212159" y="1102784"/>
            <a:ext cx="11658886" cy="506730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479180" y="579564"/>
            <a:ext cx="38395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Inflación Crecimiento</a:t>
            </a:r>
            <a:endParaRPr lang="es-MX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 descr="C:\Users\lenovo\Desktop\escudo rojo tesoreria 980x39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13" y="0"/>
            <a:ext cx="2204949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0100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1676400" y="8382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MX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Menú lateral</a:t>
            </a: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955716" y="2098341"/>
            <a:ext cx="1286258" cy="417776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583" y="3129381"/>
            <a:ext cx="771633" cy="609685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4813935" y="2632631"/>
            <a:ext cx="2868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 smtClean="0"/>
              <a:t>Opción de Contraer el menú</a:t>
            </a:r>
            <a:endParaRPr lang="es-MX" b="1" dirty="0"/>
          </a:p>
        </p:txBody>
      </p:sp>
      <p:pic>
        <p:nvPicPr>
          <p:cNvPr id="7" name="Imagen 6" descr="C:\Users\lenovo\Desktop\escudo rojo tesoreria 980x390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13" y="0"/>
            <a:ext cx="2204949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36303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3450" b="41722"/>
          <a:stretch/>
        </p:blipFill>
        <p:spPr>
          <a:xfrm>
            <a:off x="618066" y="971550"/>
            <a:ext cx="10994832" cy="5785378"/>
          </a:xfrm>
          <a:prstGeom prst="rect">
            <a:avLst/>
          </a:prstGeom>
        </p:spPr>
      </p:pic>
      <p:pic>
        <p:nvPicPr>
          <p:cNvPr id="5" name="Imagen 4" descr="C:\Users\lenovo\Desktop\escudo rojo tesoreria 980x39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13" y="0"/>
            <a:ext cx="2204949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8867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3671" b="39354"/>
          <a:stretch/>
        </p:blipFill>
        <p:spPr>
          <a:xfrm>
            <a:off x="304800" y="1136517"/>
            <a:ext cx="10933721" cy="482401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285875" y="876300"/>
            <a:ext cx="1120986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Tasa Interés BAXICO</a:t>
            </a: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MX" dirty="0"/>
          </a:p>
        </p:txBody>
      </p:sp>
      <p:pic>
        <p:nvPicPr>
          <p:cNvPr id="6" name="Imagen 5" descr="C:\Users\lenovo\Desktop\escudo rojo tesoreria 980x39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13" y="0"/>
            <a:ext cx="2204949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24747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13324" b="34199"/>
          <a:stretch/>
        </p:blipFill>
        <p:spPr>
          <a:xfrm>
            <a:off x="381000" y="942975"/>
            <a:ext cx="11480376" cy="5718174"/>
          </a:xfrm>
          <a:prstGeom prst="rect">
            <a:avLst/>
          </a:prstGeom>
        </p:spPr>
      </p:pic>
      <p:pic>
        <p:nvPicPr>
          <p:cNvPr id="3" name="Imagen 2" descr="C:\Users\lenovo\Desktop\escudo rojo tesoreria 980x39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13" y="0"/>
            <a:ext cx="2204949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13720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1371600" y="130122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MX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DAMOP</a:t>
            </a: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371600" y="2169583"/>
            <a:ext cx="47836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Conceptos</a:t>
            </a:r>
          </a:p>
          <a:p>
            <a:r>
              <a:rPr lang="es-MX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Fideicomisos</a:t>
            </a:r>
          </a:p>
          <a:p>
            <a:r>
              <a:rPr lang="es-MX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Participaciones Estatales</a:t>
            </a:r>
          </a:p>
          <a:p>
            <a:r>
              <a:rPr lang="es-MX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Participaciones Federales</a:t>
            </a:r>
          </a:p>
          <a:p>
            <a:r>
              <a:rPr lang="es-MX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Participaciones Estatales</a:t>
            </a:r>
          </a:p>
          <a:p>
            <a:r>
              <a:rPr lang="es-MX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Participaciones Federales</a:t>
            </a:r>
            <a:endParaRPr lang="es-MX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 descr="C:\Users\lenovo\Desktop\escudo rojo tesoreria 980x390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13" y="0"/>
            <a:ext cx="2204949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27775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1" t="9783" b="44569"/>
          <a:stretch/>
        </p:blipFill>
        <p:spPr>
          <a:xfrm>
            <a:off x="121720" y="1354667"/>
            <a:ext cx="11935999" cy="4741332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142823" y="834824"/>
            <a:ext cx="18437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Concepto</a:t>
            </a:r>
            <a:endParaRPr lang="es-MX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 descr="C:\Users\lenovo\Desktop\escudo rojo tesoreria 980x39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13" y="0"/>
            <a:ext cx="2204949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1977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3226" b="47534"/>
          <a:stretch/>
        </p:blipFill>
        <p:spPr>
          <a:xfrm>
            <a:off x="250686" y="1198942"/>
            <a:ext cx="11731763" cy="5453741"/>
          </a:xfrm>
          <a:prstGeom prst="rect">
            <a:avLst/>
          </a:prstGeom>
        </p:spPr>
      </p:pic>
      <p:pic>
        <p:nvPicPr>
          <p:cNvPr id="3" name="Imagen 2" descr="C:\Users\lenovo\Desktop\escudo rojo tesoreria 980x39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13" y="0"/>
            <a:ext cx="2204949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40944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5" b="3198"/>
          <a:stretch/>
        </p:blipFill>
        <p:spPr>
          <a:xfrm>
            <a:off x="778934" y="921907"/>
            <a:ext cx="10222442" cy="584931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500347" y="419100"/>
            <a:ext cx="42578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Municipios Fideicomiso</a:t>
            </a:r>
            <a:endParaRPr lang="es-MX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 descr="C:\Users\lenovo\Desktop\escudo rojo tesoreria 980x39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13" y="0"/>
            <a:ext cx="2204949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01221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13092" b="4593"/>
          <a:stretch/>
        </p:blipFill>
        <p:spPr>
          <a:xfrm>
            <a:off x="499534" y="857250"/>
            <a:ext cx="11016192" cy="5896904"/>
          </a:xfrm>
          <a:prstGeom prst="rect">
            <a:avLst/>
          </a:prstGeom>
        </p:spPr>
      </p:pic>
      <p:pic>
        <p:nvPicPr>
          <p:cNvPr id="3" name="Imagen 2" descr="C:\Users\lenovo\Desktop\escudo rojo tesoreria 980x39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13" y="0"/>
            <a:ext cx="2204949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46344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923925" y="94615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Cálculo de Participaciones Estatales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725"/>
          <a:stretch/>
        </p:blipFill>
        <p:spPr>
          <a:xfrm>
            <a:off x="113810" y="1608931"/>
            <a:ext cx="11972865" cy="4033308"/>
          </a:xfrm>
          <a:prstGeom prst="rect">
            <a:avLst/>
          </a:prstGeom>
        </p:spPr>
      </p:pic>
      <p:pic>
        <p:nvPicPr>
          <p:cNvPr id="5" name="Imagen 4" descr="C:\Users\lenovo\Desktop\escudo rojo tesoreria 980x39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13" y="0"/>
            <a:ext cx="2204949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49382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848748" y="1019681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Cálculo de Participaciones Federal</a:t>
            </a:r>
            <a:b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33350" y="1682462"/>
            <a:ext cx="11908296" cy="3933825"/>
          </a:xfrm>
          <a:prstGeom prst="rect">
            <a:avLst/>
          </a:prstGeom>
        </p:spPr>
      </p:pic>
      <p:pic>
        <p:nvPicPr>
          <p:cNvPr id="5" name="Imagen 4" descr="C:\Users\lenovo\Desktop\escudo rojo tesoreria 980x39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13" y="0"/>
            <a:ext cx="2204949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6693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838200" y="1240334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Header</a:t>
            </a:r>
            <a:endParaRPr lang="es-MX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838200" y="3916455"/>
            <a:ext cx="10515600" cy="368299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38200" y="1885381"/>
            <a:ext cx="416011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Opciones </a:t>
            </a:r>
          </a:p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Contraer Menú,</a:t>
            </a:r>
          </a:p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Expandir pantalla completa,</a:t>
            </a:r>
          </a:p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Notificaciones,</a:t>
            </a:r>
          </a:p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Perfil de Usuarios,</a:t>
            </a:r>
          </a:p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Configuraciones Generales de sistema</a:t>
            </a:r>
          </a:p>
        </p:txBody>
      </p:sp>
      <p:pic>
        <p:nvPicPr>
          <p:cNvPr id="6" name="Imagen 5" descr="C:\Users\lenovo\Desktop\escudo rojo tesoreria 980x39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13" y="0"/>
            <a:ext cx="2204949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67381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914400" y="8382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Cálculo de Aportaciones </a:t>
            </a:r>
            <a:r>
              <a:rPr lang="es-MX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Estatales</a:t>
            </a:r>
            <a:br>
              <a:rPr lang="es-MX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Fondo de Desarrollo Municipal</a:t>
            </a:r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886"/>
          <a:stretch/>
        </p:blipFill>
        <p:spPr>
          <a:xfrm>
            <a:off x="119711" y="1859130"/>
            <a:ext cx="11952577" cy="3793427"/>
          </a:xfrm>
          <a:prstGeom prst="rect">
            <a:avLst/>
          </a:prstGeom>
        </p:spPr>
      </p:pic>
      <p:pic>
        <p:nvPicPr>
          <p:cNvPr id="5" name="Imagen 4" descr="C:\Users\lenovo\Desktop\escudo rojo tesoreria 980x39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13" y="0"/>
            <a:ext cx="2204949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620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914400" y="918926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MX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Cálculo de Aportaciones Estatales</a:t>
            </a:r>
            <a:br>
              <a:rPr lang="es-MX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Fondo de Ultra Crecimiento Municipal</a:t>
            </a:r>
            <a:br>
              <a:rPr lang="es-MX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9636" y="2244489"/>
            <a:ext cx="12033660" cy="4020844"/>
          </a:xfrm>
          <a:prstGeom prst="rect">
            <a:avLst/>
          </a:prstGeom>
        </p:spPr>
      </p:pic>
      <p:pic>
        <p:nvPicPr>
          <p:cNvPr id="5" name="Imagen 4" descr="C:\Users\lenovo\Desktop\escudo rojo tesoreria 980x39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13" y="0"/>
            <a:ext cx="2204949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43059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826033" y="8382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MX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Cálculo de Aportaciones Estatales</a:t>
            </a:r>
            <a:br>
              <a:rPr lang="es-MX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Fondos Descentralizados</a:t>
            </a:r>
            <a:br>
              <a:rPr lang="es-MX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74272" y="2163763"/>
            <a:ext cx="12019121" cy="3913187"/>
          </a:xfrm>
          <a:prstGeom prst="rect">
            <a:avLst/>
          </a:prstGeom>
        </p:spPr>
      </p:pic>
      <p:pic>
        <p:nvPicPr>
          <p:cNvPr id="4" name="Imagen 3" descr="C:\Users\lenovo\Desktop\escudo rojo tesoreria 980x39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13" y="0"/>
            <a:ext cx="2204949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18190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743380" y="8382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MX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Cálculo de Aportaciones Estatales</a:t>
            </a:r>
            <a:br>
              <a:rPr lang="es-MX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Fondo de Seguridad para Municipios</a:t>
            </a: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33734" y="1885534"/>
            <a:ext cx="11868242" cy="4153316"/>
          </a:xfrm>
          <a:prstGeom prst="rect">
            <a:avLst/>
          </a:prstGeom>
        </p:spPr>
      </p:pic>
      <p:pic>
        <p:nvPicPr>
          <p:cNvPr id="5" name="Imagen 4" descr="C:\Users\lenovo\Desktop\escudo rojo tesoreria 980x39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13" y="0"/>
            <a:ext cx="2204949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57045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771990" y="91757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Cálculo de Aportaciones Federales</a:t>
            </a:r>
            <a:b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Fondo de Infraestructura Municipal FISM</a:t>
            </a: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1125"/>
          <a:stretch/>
        </p:blipFill>
        <p:spPr>
          <a:xfrm>
            <a:off x="99696" y="2243138"/>
            <a:ext cx="11860187" cy="3652265"/>
          </a:xfrm>
          <a:prstGeom prst="rect">
            <a:avLst/>
          </a:prstGeom>
        </p:spPr>
      </p:pic>
      <p:pic>
        <p:nvPicPr>
          <p:cNvPr id="5" name="Imagen 4" descr="C:\Users\lenovo\Desktop\escudo rojo tesoreria 980x39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13" y="0"/>
            <a:ext cx="2204949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9416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777838" y="8382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MX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Cálculo de Aportaciones Federales</a:t>
            </a:r>
            <a:br>
              <a:rPr lang="es-MX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Fondo de Fortalecimiento Municipal </a:t>
            </a:r>
            <a:r>
              <a:rPr lang="es-MX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Fortamun</a:t>
            </a: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1047"/>
          <a:stretch/>
        </p:blipFill>
        <p:spPr>
          <a:xfrm>
            <a:off x="212980" y="2254986"/>
            <a:ext cx="11645316" cy="3908747"/>
          </a:xfrm>
          <a:prstGeom prst="rect">
            <a:avLst/>
          </a:prstGeom>
        </p:spPr>
      </p:pic>
      <p:pic>
        <p:nvPicPr>
          <p:cNvPr id="5" name="Imagen 4" descr="C:\Users\lenovo\Desktop\escudo rojo tesoreria 980x39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13" y="0"/>
            <a:ext cx="2204949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19449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680094" y="144327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MX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Botones</a:t>
            </a: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58775" y="2157919"/>
            <a:ext cx="1819529" cy="53347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632973" y="1590771"/>
            <a:ext cx="95590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Copia: Copia el contenido de la tabla , para exportarse a diversos formatos</a:t>
            </a:r>
          </a:p>
          <a:p>
            <a:r>
              <a:rPr lang="es-MX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Excel: Exportar a Excel</a:t>
            </a:r>
          </a:p>
          <a:p>
            <a:r>
              <a:rPr lang="es-MX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PDF: Exportar a PDF</a:t>
            </a:r>
            <a:endParaRPr lang="es-MX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558775" y="312017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Búsqueda</a:t>
            </a: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68" y="4245686"/>
            <a:ext cx="2562583" cy="533474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3121358" y="4290921"/>
            <a:ext cx="8205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Filtro de Búsqueda dentro del contenido de la tabla</a:t>
            </a:r>
            <a:endParaRPr lang="es-MX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 descr="C:\Users\lenovo\Desktop\escudo rojo tesoreria 980x390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13" y="0"/>
            <a:ext cx="2204949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65842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14450" y="541338"/>
            <a:ext cx="9144000" cy="2387600"/>
          </a:xfrm>
        </p:spPr>
        <p:txBody>
          <a:bodyPr/>
          <a:lstStyle/>
          <a:p>
            <a:r>
              <a:rPr lang="es-MX" b="1" dirty="0" smtClean="0">
                <a:latin typeface="Arial" panose="020B0604020202020204" pitchFamily="34" charset="0"/>
                <a:cs typeface="Arial" panose="020B0604020202020204" pitchFamily="34" charset="0"/>
              </a:rPr>
              <a:t>Módulo DCPH</a:t>
            </a:r>
            <a:endParaRPr lang="es-MX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14487" y="3106738"/>
            <a:ext cx="8543925" cy="1655762"/>
          </a:xfrm>
        </p:spPr>
        <p:txBody>
          <a:bodyPr/>
          <a:lstStyle/>
          <a:p>
            <a:r>
              <a:rPr lang="es-MX" b="1" dirty="0" smtClean="0">
                <a:cs typeface="Arial" panose="020B0604020202020204" pitchFamily="34" charset="0"/>
              </a:rPr>
              <a:t>Maquetación del Módulo de la </a:t>
            </a:r>
            <a:r>
              <a:rPr lang="es-ES" b="1" dirty="0">
                <a:cs typeface="Arial" panose="020B0604020202020204" pitchFamily="34" charset="0"/>
              </a:rPr>
              <a:t>Dirección de Coordinación y Planeación Hacendaria</a:t>
            </a:r>
            <a:endParaRPr lang="es-MX" b="1" dirty="0">
              <a:cs typeface="Arial" panose="020B0604020202020204" pitchFamily="34" charset="0"/>
            </a:endParaRPr>
          </a:p>
        </p:txBody>
      </p:sp>
      <p:pic>
        <p:nvPicPr>
          <p:cNvPr id="4" name="Imagen 3" descr="C:\Users\lenovo\Desktop\escudo rojo tesoreria 980x390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13" y="0"/>
            <a:ext cx="2204949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6647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942975" y="104808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MX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Articulo 14, Fracción I</a:t>
            </a: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53808" y="1647825"/>
            <a:ext cx="11867657" cy="4038600"/>
          </a:xfrm>
          <a:prstGeom prst="rect">
            <a:avLst/>
          </a:prstGeom>
        </p:spPr>
      </p:pic>
      <p:pic>
        <p:nvPicPr>
          <p:cNvPr id="5" name="Imagen 4" descr="C:\Users\lenovo\Desktop\escudo rojo tesoreria 980x39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13" y="0"/>
            <a:ext cx="2204949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38859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814335" y="109537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MX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Articulo 14, Fracción I, Coeficiente Predial</a:t>
            </a: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36609" y="1962150"/>
            <a:ext cx="11871052" cy="3660345"/>
          </a:xfrm>
          <a:prstGeom prst="rect">
            <a:avLst/>
          </a:prstGeom>
        </p:spPr>
      </p:pic>
      <p:pic>
        <p:nvPicPr>
          <p:cNvPr id="5" name="Imagen 4" descr="C:\Users\lenovo\Desktop\escudo rojo tesoreria 980x39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13" y="0"/>
            <a:ext cx="2204949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3530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1120778" y="8382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Perfil de Usuario</a:t>
            </a:r>
            <a:endParaRPr lang="es-MX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725208" y="1997345"/>
            <a:ext cx="2800741" cy="272453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086362" y="2629447"/>
            <a:ext cx="75500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Presentación Básica del usuario en curso</a:t>
            </a:r>
          </a:p>
          <a:p>
            <a:r>
              <a:rPr lang="es-MX" dirty="0" smtClean="0"/>
              <a:t>Imagen del usuario en curso</a:t>
            </a:r>
          </a:p>
          <a:p>
            <a:r>
              <a:rPr lang="es-MX" dirty="0" smtClean="0"/>
              <a:t>Botón de Cerrar Sesión</a:t>
            </a:r>
          </a:p>
          <a:p>
            <a:r>
              <a:rPr lang="es-MX" dirty="0" smtClean="0"/>
              <a:t>Botón de ir a Perfil (Datos específicos del usuario en curso, incluida la e. Firma)</a:t>
            </a:r>
          </a:p>
        </p:txBody>
      </p:sp>
      <p:pic>
        <p:nvPicPr>
          <p:cNvPr id="6" name="Imagen 5" descr="C:\Users\lenovo\Desktop\escudo rojo tesoreria 980x39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13" y="0"/>
            <a:ext cx="2204949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49530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990600" y="1393032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MX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Articulo 14, Fracción I, Coeficiente Población y Territorio</a:t>
            </a: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65751" y="2055813"/>
            <a:ext cx="11892022" cy="3592511"/>
          </a:xfrm>
          <a:prstGeom prst="rect">
            <a:avLst/>
          </a:prstGeom>
        </p:spPr>
      </p:pic>
      <p:pic>
        <p:nvPicPr>
          <p:cNvPr id="5" name="Imagen 4" descr="C:\Users\lenovo\Desktop\escudo rojo tesoreria 980x39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13" y="0"/>
            <a:ext cx="2204949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97293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851446" y="13176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MX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Articulo 14, Fracción I, Coeficiente Población y Territorio</a:t>
            </a: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80623" y="2000250"/>
            <a:ext cx="11857247" cy="3657600"/>
          </a:xfrm>
          <a:prstGeom prst="rect">
            <a:avLst/>
          </a:prstGeom>
        </p:spPr>
      </p:pic>
      <p:pic>
        <p:nvPicPr>
          <p:cNvPr id="5" name="Imagen 4" descr="C:\Users\lenovo\Desktop\escudo rojo tesoreria 980x39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13" y="0"/>
            <a:ext cx="2204949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73112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866774" y="10287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MX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Articulo 14, Fracción II</a:t>
            </a: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52425" y="1561332"/>
            <a:ext cx="11504024" cy="4887093"/>
          </a:xfrm>
          <a:prstGeom prst="rect">
            <a:avLst/>
          </a:prstGeom>
        </p:spPr>
      </p:pic>
      <p:pic>
        <p:nvPicPr>
          <p:cNvPr id="4" name="Imagen 3" descr="C:\Users\lenovo\Desktop\escudo rojo tesoreria 980x39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13" y="0"/>
            <a:ext cx="2204949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40301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841118" y="994568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MX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Articulo 14, Fracción II, Coeficiente Población</a:t>
            </a: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87968" y="2228850"/>
            <a:ext cx="11821899" cy="2746143"/>
          </a:xfrm>
          <a:prstGeom prst="rect">
            <a:avLst/>
          </a:prstGeom>
        </p:spPr>
      </p:pic>
      <p:pic>
        <p:nvPicPr>
          <p:cNvPr id="5" name="Imagen 4" descr="C:\Users\lenovo\Desktop\escudo rojo tesoreria 980x39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13" y="0"/>
            <a:ext cx="2204949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21186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838200" y="116403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MX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Articulo 14, Fracción II, Coeficiente Proyección de la Población</a:t>
            </a: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26068" y="2089547"/>
            <a:ext cx="11913910" cy="3425427"/>
          </a:xfrm>
          <a:prstGeom prst="rect">
            <a:avLst/>
          </a:prstGeom>
        </p:spPr>
      </p:pic>
      <p:pic>
        <p:nvPicPr>
          <p:cNvPr id="5" name="Imagen 4" descr="C:\Users\lenovo\Desktop\escudo rojo tesoreria 980x39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13" y="0"/>
            <a:ext cx="2204949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1939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914400" y="126047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MX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Articulo 14, Fracción III</a:t>
            </a: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89023" y="2209800"/>
            <a:ext cx="11972885" cy="3194205"/>
          </a:xfrm>
          <a:prstGeom prst="rect">
            <a:avLst/>
          </a:prstGeom>
        </p:spPr>
      </p:pic>
      <p:pic>
        <p:nvPicPr>
          <p:cNvPr id="5" name="Imagen 4" descr="C:\Users\lenovo\Desktop\escudo rojo tesoreria 980x39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13" y="0"/>
            <a:ext cx="2204949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59415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830044" y="1279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MX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Articulo 14, Fracción III, Coeficiente Eficiencia Recaudatorio</a:t>
            </a: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23824" y="2190693"/>
            <a:ext cx="11928041" cy="2962332"/>
          </a:xfrm>
          <a:prstGeom prst="rect">
            <a:avLst/>
          </a:prstGeom>
        </p:spPr>
      </p:pic>
      <p:pic>
        <p:nvPicPr>
          <p:cNvPr id="5" name="Imagen 4" descr="C:\Users\lenovo\Desktop\escudo rojo tesoreria 980x39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13" y="0"/>
            <a:ext cx="2204949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439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1187334" y="833363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Configuraciones Visuales</a:t>
            </a:r>
            <a:endParaRPr lang="es-MX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518128" y="2776148"/>
            <a:ext cx="1000057" cy="67571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238025" y="2312718"/>
            <a:ext cx="3618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Configuraciones Visuales del sistema</a:t>
            </a:r>
            <a:endParaRPr lang="es-MX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185" y="2992289"/>
            <a:ext cx="2143424" cy="1724266"/>
          </a:xfrm>
          <a:prstGeom prst="rect">
            <a:avLst/>
          </a:prstGeom>
        </p:spPr>
      </p:pic>
      <p:pic>
        <p:nvPicPr>
          <p:cNvPr id="7" name="Imagen 6" descr="C:\Users\lenovo\Desktop\escudo rojo tesoreria 980x390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13" y="0"/>
            <a:ext cx="2204949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8332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653587" y="933450"/>
            <a:ext cx="11243531" cy="1325563"/>
          </a:xfrm>
          <a:prstGeom prst="rect">
            <a:avLst/>
          </a:prstGeom>
        </p:spPr>
        <p:txBody>
          <a:bodyPr/>
          <a:lstStyle/>
          <a:p>
            <a:r>
              <a:rPr lang="es-MX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Articulo 14, Fracción III, Coeficiente Crecimiento Recaudación</a:t>
            </a: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98119" y="2083930"/>
            <a:ext cx="11698999" cy="2903707"/>
          </a:xfrm>
          <a:prstGeom prst="rect">
            <a:avLst/>
          </a:prstGeom>
        </p:spPr>
      </p:pic>
      <p:pic>
        <p:nvPicPr>
          <p:cNvPr id="5" name="Imagen 4" descr="C:\Users\lenovo\Desktop\escudo rojo tesoreria 980x39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13" y="0"/>
            <a:ext cx="2204949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316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1104206" y="9550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Calendario de Fechas de Distribución</a:t>
            </a:r>
            <a:endParaRPr lang="es-MX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552999" y="1617807"/>
            <a:ext cx="6865322" cy="4296469"/>
          </a:xfrm>
          <a:prstGeom prst="rect">
            <a:avLst/>
          </a:prstGeom>
        </p:spPr>
      </p:pic>
      <p:pic>
        <p:nvPicPr>
          <p:cNvPr id="5" name="Imagen 4" descr="C:\Users\lenovo\Desktop\escudo rojo tesoreria 980x39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13" y="0"/>
            <a:ext cx="2204949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20273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1309</TotalTime>
  <Words>354</Words>
  <Application>Microsoft Office PowerPoint</Application>
  <PresentationFormat>Panorámica</PresentationFormat>
  <Paragraphs>104</Paragraphs>
  <Slides>66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66</vt:i4>
      </vt:variant>
    </vt:vector>
  </HeadingPairs>
  <TitlesOfParts>
    <vt:vector size="70" baseType="lpstr">
      <vt:lpstr>Arial</vt:lpstr>
      <vt:lpstr>Calibri</vt:lpstr>
      <vt:lpstr>Calibri Light</vt:lpstr>
      <vt:lpstr>Tema de Office</vt:lpstr>
      <vt:lpstr>   INAP - SFyTGENL</vt:lpstr>
      <vt:lpstr>Inicio Sesión</vt:lpstr>
      <vt:lpstr>Dashboard Principal</vt:lpstr>
      <vt:lpstr>Menú lateral</vt:lpstr>
      <vt:lpstr>Header</vt:lpstr>
      <vt:lpstr>Perfil de Usuario</vt:lpstr>
      <vt:lpstr>Configuraciones Visuales</vt:lpstr>
      <vt:lpstr>Articulo 14, Fracción III, Coeficiente Crecimiento Recaudación</vt:lpstr>
      <vt:lpstr>Calendario de Fechas de Distribución</vt:lpstr>
      <vt:lpstr>Módulo Administración de Catálogos </vt:lpstr>
      <vt:lpstr>Avisos</vt:lpstr>
      <vt:lpstr>Presentación de PowerPoint</vt:lpstr>
      <vt:lpstr>Presentación de PowerPoint</vt:lpstr>
      <vt:lpstr>Eventos</vt:lpstr>
      <vt:lpstr>Presentación de PowerPoint</vt:lpstr>
      <vt:lpstr>Periodos</vt:lpstr>
      <vt:lpstr>Nuevo Registro Administración de Periodos</vt:lpstr>
      <vt:lpstr>Cálculos</vt:lpstr>
      <vt:lpstr>Nuevo Registro Administración de Cálculos</vt:lpstr>
      <vt:lpstr>Menús</vt:lpstr>
      <vt:lpstr>Presentación de PowerPoint</vt:lpstr>
      <vt:lpstr>Fondos</vt:lpstr>
      <vt:lpstr>Presentación de PowerPoint</vt:lpstr>
      <vt:lpstr>Roles</vt:lpstr>
      <vt:lpstr>Presentación de PowerPoint</vt:lpstr>
      <vt:lpstr>Mis cuentas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DAMOP</vt:lpstr>
      <vt:lpstr>Presentación de PowerPoint</vt:lpstr>
      <vt:lpstr>Presentación de PowerPoint</vt:lpstr>
      <vt:lpstr>Presentación de PowerPoint</vt:lpstr>
      <vt:lpstr>Presentación de PowerPoint</vt:lpstr>
      <vt:lpstr>Cálculo de Participaciones Estatales</vt:lpstr>
      <vt:lpstr>Cálculo de Participaciones Federal </vt:lpstr>
      <vt:lpstr>Cálculo de Aportaciones Estatales Fondo de Desarrollo Municipal </vt:lpstr>
      <vt:lpstr>Cálculo de Aportaciones Estatales Fondo de Ultra Crecimiento Municipal </vt:lpstr>
      <vt:lpstr>Cálculo de Aportaciones Estatales Fondos Descentralizados </vt:lpstr>
      <vt:lpstr>Cálculo de Aportaciones Estatales Fondo de Seguridad para Municipios</vt:lpstr>
      <vt:lpstr>Cálculo de Aportaciones Federales Fondo de Infraestructura Municipal FISM</vt:lpstr>
      <vt:lpstr>Cálculo de Aportaciones Federales Fondo de Fortalecimiento Municipal Fortamun</vt:lpstr>
      <vt:lpstr>Botones</vt:lpstr>
      <vt:lpstr>Módulo DCPH</vt:lpstr>
      <vt:lpstr>Articulo 14, Fracción I</vt:lpstr>
      <vt:lpstr>Articulo 14, Fracción I, Coeficiente Predial</vt:lpstr>
      <vt:lpstr>Articulo 14, Fracción I, Coeficiente Población y Territorio</vt:lpstr>
      <vt:lpstr>Articulo 14, Fracción I, Coeficiente Población y Territorio</vt:lpstr>
      <vt:lpstr>Articulo 14, Fracción II</vt:lpstr>
      <vt:lpstr>Articulo 14, Fracción II, Coeficiente Población</vt:lpstr>
      <vt:lpstr>Articulo 14, Fracción II, Coeficiente Proyección de la Población</vt:lpstr>
      <vt:lpstr>Articulo 14, Fracción III</vt:lpstr>
      <vt:lpstr>Articulo 14, Fracción III, Coeficiente Eficiencia Recaudatorio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inifap.gob.mx</dc:creator>
  <cp:lastModifiedBy>inifap.gob.mx</cp:lastModifiedBy>
  <cp:revision>73</cp:revision>
  <dcterms:created xsi:type="dcterms:W3CDTF">2022-07-04T22:40:07Z</dcterms:created>
  <dcterms:modified xsi:type="dcterms:W3CDTF">2022-07-07T14:51:36Z</dcterms:modified>
</cp:coreProperties>
</file>